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4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4660"/>
  </p:normalViewPr>
  <p:slideViewPr>
    <p:cSldViewPr snapToGrid="0">
      <p:cViewPr>
        <p:scale>
          <a:sx n="60" d="100"/>
          <a:sy n="60" d="100"/>
        </p:scale>
        <p:origin x="9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A5F9E-5E7E-4A60-81D8-29860324322C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4D151-E731-47D9-BD70-9844C683A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2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DF03-D43F-4386-BAA3-DE3505E242DF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7F97-B45A-4AE8-BE6D-BC6E68265A2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83D9-CFDB-4655-90B1-B5A36D92CA2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12EC-95DE-4361-A81A-C2432F2FFE64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C0DF-E876-4F5A-8E9E-362FBD37B31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BDDC-3DF4-4256-BE78-EB0C9569DB4D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08DE-1B4D-4B8D-81BA-1F6217BB4F4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502C-662C-4DFB-883B-C7F888092FFE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914F-0A6D-4216-9EBB-46463A9A7AAB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4C28-8A63-45B6-B5F6-56A63C22D238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04B1-C93F-4453-8927-34C63CFC055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2300-B55A-4CB1-ABAC-1C141364019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5D6FD-18B7-4928-982A-9A359BD31EC5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E904-F77A-4379-9108-678EB311006E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ADA6D-0D20-4189-85DC-1DC9C173CEE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97A6-68E3-495F-9F1A-BED130C26B9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64A21-2D6B-449F-A1F5-07425618A51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loud.intel.com/datacenter/learn/advanced-queue/job-parameter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FnC_u0qdz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devcloud.intel.com/datacenter/learn/connect-with-ssh-windows-cygwi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cloud.intel.com/datacenter/learn/connect-with-ssh-linux-maco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kS25ZdzsI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ntelsoftwaresites.secure.force.com/dev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0" Type="http://schemas.openxmlformats.org/officeDocument/2006/relationships/image" Target="../../word/media/image4.svg"/></Relationships>
</file>

<file path=ppt/slides/_rels/slide8.xml.rels><?xml version="1.0" encoding="UTF-8" standalone="yes"?>
<Relationships xmlns="http://schemas.openxmlformats.org/package/2006/relationships"><Relationship Id="rId12" Type="http://schemas.openxmlformats.org/officeDocument/2006/relationships/hyperlink" Target="https://devcloud.intel.com/datacenter/learn/getting-started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../word/media/image40.svg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hyperlink" Target="https://devcloud.intel.com/datacenter/learn/getting-started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../word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22551"/>
            <a:ext cx="8915399" cy="2262781"/>
          </a:xfrm>
        </p:spPr>
        <p:txBody>
          <a:bodyPr/>
          <a:lstStyle/>
          <a:p>
            <a:r>
              <a:rPr lang="en-US" dirty="0" smtClean="0"/>
              <a:t>Introduction to the Intel </a:t>
            </a:r>
            <a:r>
              <a:rPr lang="en-US" dirty="0" err="1" smtClean="0"/>
              <a:t>DevCloud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Presenter: </a:t>
            </a:r>
            <a:r>
              <a:rPr lang="en-US" dirty="0" err="1" smtClean="0"/>
              <a:t>Najmeh</a:t>
            </a:r>
            <a:r>
              <a:rPr lang="en-US" dirty="0" smtClean="0"/>
              <a:t> Nazari</a:t>
            </a:r>
          </a:p>
          <a:p>
            <a:r>
              <a:rPr lang="en-US" dirty="0" smtClean="0"/>
              <a:t>Supervisor: Dr. </a:t>
            </a:r>
            <a:r>
              <a:rPr lang="en-US" dirty="0" err="1" smtClean="0"/>
              <a:t>Houman</a:t>
            </a:r>
            <a:r>
              <a:rPr lang="en-US" dirty="0" smtClean="0"/>
              <a:t> </a:t>
            </a:r>
            <a:r>
              <a:rPr lang="en-US" dirty="0" err="1" smtClean="0"/>
              <a:t>Homayoun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Connecting </a:t>
            </a:r>
            <a:r>
              <a:rPr lang="en-US" dirty="0"/>
              <a:t>to </a:t>
            </a:r>
            <a:r>
              <a:rPr lang="en-US" dirty="0" err="1" smtClean="0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360" y="1654278"/>
            <a:ext cx="8915400" cy="3777622"/>
          </a:xfrm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ignup </a:t>
            </a:r>
            <a:r>
              <a:rPr lang="en-US" dirty="0"/>
              <a:t>successfully for </a:t>
            </a:r>
            <a:r>
              <a:rPr lang="en-US" dirty="0" err="1" smtClean="0"/>
              <a:t>DevCloud</a:t>
            </a:r>
            <a:r>
              <a:rPr lang="en-US" dirty="0" smtClean="0"/>
              <a:t> =&gt; receive </a:t>
            </a:r>
            <a:r>
              <a:rPr lang="en-US" dirty="0"/>
              <a:t>your credentials to your registered email address. 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Do not lose this email.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33" y="2684206"/>
            <a:ext cx="7290618" cy="4173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to </a:t>
            </a:r>
            <a:r>
              <a:rPr lang="en-US" dirty="0" err="1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51" y="1713492"/>
            <a:ext cx="8915400" cy="3777622"/>
          </a:xfrm>
        </p:spPr>
        <p:txBody>
          <a:bodyPr/>
          <a:lstStyle/>
          <a:p>
            <a:r>
              <a:rPr lang="en-US" dirty="0"/>
              <a:t>By clicking on the Intel </a:t>
            </a:r>
            <a:r>
              <a:rPr lang="en-US" dirty="0" err="1"/>
              <a:t>DevCloud</a:t>
            </a:r>
            <a:r>
              <a:rPr lang="en-US" dirty="0"/>
              <a:t> home page, you will be redirected to the following page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By selecting connect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/>
              <a:t>you have two approaches to access </a:t>
            </a:r>
            <a:r>
              <a:rPr lang="en-US" dirty="0" err="1"/>
              <a:t>DevCloud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83508" y="2352388"/>
            <a:ext cx="4505633" cy="15264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22504" y="4461387"/>
            <a:ext cx="4827639" cy="22814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2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) Connect with Jupiter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9102" y="1661651"/>
            <a:ext cx="8915400" cy="4768645"/>
          </a:xfrm>
        </p:spPr>
        <p:txBody>
          <a:bodyPr>
            <a:normAutofit/>
          </a:bodyPr>
          <a:lstStyle/>
          <a:p>
            <a:r>
              <a:rPr lang="en-US" dirty="0" smtClean="0"/>
              <a:t>Click </a:t>
            </a:r>
            <a:r>
              <a:rPr lang="en-US" dirty="0"/>
              <a:t>on one-click login, wait for a moment and let the </a:t>
            </a:r>
            <a:r>
              <a:rPr lang="en-US" dirty="0" err="1"/>
              <a:t>Jupyter</a:t>
            </a:r>
            <a:r>
              <a:rPr lang="en-US" dirty="0"/>
              <a:t> Lab environment to come up. Afterwards, you can see the interface like below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There is </a:t>
            </a:r>
            <a:r>
              <a:rPr lang="en-US" dirty="0" err="1"/>
              <a:t>Welcom.ipynb</a:t>
            </a:r>
            <a:r>
              <a:rPr lang="en-US" dirty="0"/>
              <a:t> in your home folder. It is </a:t>
            </a:r>
            <a:r>
              <a:rPr lang="en-US" dirty="0" smtClean="0"/>
              <a:t>a very </a:t>
            </a:r>
            <a:r>
              <a:rPr lang="en-US" dirty="0"/>
              <a:t>helpful tutorial to get familiar with </a:t>
            </a:r>
            <a:r>
              <a:rPr lang="en-US" dirty="0" err="1"/>
              <a:t>Jupyter</a:t>
            </a:r>
            <a:r>
              <a:rPr lang="en-US" dirty="0"/>
              <a:t> Notebook in </a:t>
            </a:r>
            <a:r>
              <a:rPr lang="en-US" dirty="0" err="1"/>
              <a:t>DevCLoud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46988" y="2365304"/>
            <a:ext cx="6331974" cy="26933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of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403584"/>
            <a:ext cx="8915400" cy="377762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Nutshell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When </a:t>
            </a:r>
            <a:r>
              <a:rPr lang="en-US" dirty="0"/>
              <a:t>you see cells like below (the line that begins with </a:t>
            </a:r>
            <a:r>
              <a:rPr lang="en-US" b="1" dirty="0"/>
              <a:t>!echo "Running..."</a:t>
            </a:r>
            <a:r>
              <a:rPr lang="en-US" dirty="0"/>
              <a:t>), this is code that you can run.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you mouse-click on the cell, you will be able to edit the code.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While you are in the cell, press </a:t>
            </a:r>
            <a:r>
              <a:rPr lang="en-US" b="1" dirty="0" err="1" smtClean="0"/>
              <a:t>Ctrl+Enter</a:t>
            </a:r>
            <a:r>
              <a:rPr lang="en-US" b="1" dirty="0" smtClean="0"/>
              <a:t> </a:t>
            </a:r>
            <a:r>
              <a:rPr lang="en-US" dirty="0" smtClean="0"/>
              <a:t>to run the code in the cell.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 the top-right corner of the page, the indicator will change to . This means that the kernel is busy.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If the code begins with "!", it will run in the Bash shell. Otherwise, it is treated as Python code.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74490" y="5973097"/>
            <a:ext cx="8944898" cy="81978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182464" y="1371601"/>
            <a:ext cx="3226209" cy="1736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71154" y="1843720"/>
            <a:ext cx="1157749" cy="892277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06429" y="1920526"/>
            <a:ext cx="30135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D</a:t>
            </a:r>
            <a:r>
              <a:rPr lang="en-US" sz="1400" b="1" dirty="0" smtClean="0">
                <a:solidFill>
                  <a:srgbClr val="00B0F0"/>
                </a:solidFill>
              </a:rPr>
              <a:t>etailed documentation: </a:t>
            </a:r>
          </a:p>
          <a:p>
            <a:r>
              <a:rPr lang="en-US" sz="1400" b="1" dirty="0" smtClean="0">
                <a:solidFill>
                  <a:srgbClr val="00B0F0"/>
                </a:solidFill>
              </a:rPr>
              <a:t>using </a:t>
            </a:r>
            <a:r>
              <a:rPr lang="en-US" sz="1400" b="1" dirty="0">
                <a:solidFill>
                  <a:srgbClr val="00B0F0"/>
                </a:solidFill>
              </a:rPr>
              <a:t>the </a:t>
            </a:r>
            <a:r>
              <a:rPr lang="en-US" sz="1400" b="1" dirty="0" err="1">
                <a:solidFill>
                  <a:srgbClr val="00B0F0"/>
                </a:solidFill>
              </a:rPr>
              <a:t>JupyterLab</a:t>
            </a:r>
            <a:r>
              <a:rPr lang="en-US" sz="1400" b="1" dirty="0">
                <a:solidFill>
                  <a:srgbClr val="00B0F0"/>
                </a:solidFill>
              </a:rPr>
              <a:t> software at jupyter.org.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448" y="1723431"/>
            <a:ext cx="1115620" cy="97481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 </a:t>
            </a:r>
            <a:r>
              <a:rPr lang="en-US" dirty="0"/>
              <a:t>that we want to run on </a:t>
            </a:r>
            <a:r>
              <a:rPr lang="en-US" dirty="0" smtClean="0"/>
              <a:t>compute node </a:t>
            </a:r>
            <a:r>
              <a:rPr lang="en-US" dirty="0"/>
              <a:t>is a job </a:t>
            </a:r>
            <a:endParaRPr lang="en-US" dirty="0" smtClean="0"/>
          </a:p>
          <a:p>
            <a:pPr lvl="1"/>
            <a:r>
              <a:rPr lang="en-US" dirty="0" smtClean="0"/>
              <a:t>training </a:t>
            </a:r>
            <a:r>
              <a:rPr lang="en-US" dirty="0"/>
              <a:t>a neural </a:t>
            </a:r>
            <a:r>
              <a:rPr lang="en-US" dirty="0" smtClean="0"/>
              <a:t>network, compiling </a:t>
            </a:r>
            <a:r>
              <a:rPr lang="en-US" dirty="0"/>
              <a:t>C++ code, and running an application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Basic Job Submission: </a:t>
            </a:r>
            <a:endParaRPr lang="en-US" dirty="0"/>
          </a:p>
          <a:p>
            <a:pPr lvl="1"/>
            <a:r>
              <a:rPr lang="en-US" dirty="0"/>
              <a:t>The job queue is the only method for accessing the full capacity of the computing resources available on the </a:t>
            </a:r>
            <a:r>
              <a:rPr lang="en-US" dirty="0" err="1"/>
              <a:t>DevCloud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submit a job, we need to create </a:t>
            </a:r>
            <a:r>
              <a:rPr lang="en-US" b="1" dirty="0"/>
              <a:t>Job Script</a:t>
            </a:r>
            <a:r>
              <a:rPr lang="en-US" dirty="0"/>
              <a:t> in Bash first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6" y="4805564"/>
            <a:ext cx="3279365" cy="16184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Job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332382"/>
            <a:ext cx="8915400" cy="377762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first line of </a:t>
            </a:r>
            <a:r>
              <a:rPr lang="en-US" dirty="0" smtClean="0"/>
              <a:t>script </a:t>
            </a:r>
            <a:r>
              <a:rPr lang="en-US" dirty="0"/>
              <a:t>should contain the following </a:t>
            </a:r>
            <a:r>
              <a:rPr lang="en-US" dirty="0" smtClean="0"/>
              <a:t>command: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changes </a:t>
            </a:r>
            <a:r>
              <a:rPr lang="en-US" dirty="0"/>
              <a:t>the working directory to the directory where the script is located.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rest of script can be a regular Bash script. </a:t>
            </a:r>
            <a:endParaRPr lang="en-US" dirty="0" smtClean="0"/>
          </a:p>
          <a:p>
            <a:pPr lvl="2"/>
            <a:r>
              <a:rPr lang="en-US" dirty="0"/>
              <a:t>H</a:t>
            </a:r>
            <a:r>
              <a:rPr lang="en-US" dirty="0" smtClean="0"/>
              <a:t>ave </a:t>
            </a:r>
            <a:r>
              <a:rPr lang="en-US" dirty="0"/>
              <a:t>an empty line at the end of the file; otherwise the last command will not run.</a:t>
            </a:r>
          </a:p>
          <a:p>
            <a:r>
              <a:rPr lang="en-US" dirty="0" smtClean="0"/>
              <a:t>only </a:t>
            </a:r>
            <a:r>
              <a:rPr lang="en-US" dirty="0"/>
              <a:t>Bash job scripts are supported.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need to run a Python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/>
              <a:t>the corresponding Python launch line to your Bash job script. For example: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6527" y="2670740"/>
            <a:ext cx="2976102" cy="43780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11012" y="5331543"/>
            <a:ext cx="3878825" cy="6755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Submitting a Job to the Queue: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3208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</a:t>
            </a:r>
            <a:r>
              <a:rPr lang="en-US" dirty="0" smtClean="0"/>
              <a:t>ubmit </a:t>
            </a:r>
            <a:r>
              <a:rPr lang="en-US" dirty="0"/>
              <a:t>your job script </a:t>
            </a:r>
            <a:r>
              <a:rPr lang="en-US" dirty="0" smtClean="0"/>
              <a:t>: !</a:t>
            </a:r>
            <a:r>
              <a:rPr lang="en-US" dirty="0" err="1"/>
              <a:t>qsub</a:t>
            </a:r>
            <a:r>
              <a:rPr lang="en-US" dirty="0"/>
              <a:t> &lt;name of your job script&gt;</a:t>
            </a:r>
          </a:p>
          <a:p>
            <a:r>
              <a:rPr lang="en-US" dirty="0"/>
              <a:t>S</a:t>
            </a:r>
            <a:r>
              <a:rPr lang="en-US" dirty="0" smtClean="0"/>
              <a:t>ubmitting </a:t>
            </a:r>
            <a:r>
              <a:rPr lang="en-US" dirty="0"/>
              <a:t>a job can be done through a job script file. </a:t>
            </a:r>
            <a:endParaRPr lang="en-US" dirty="0" smtClean="0"/>
          </a:p>
          <a:p>
            <a:r>
              <a:rPr lang="en-US" dirty="0" smtClean="0"/>
              <a:t>For Python </a:t>
            </a:r>
            <a:r>
              <a:rPr lang="en-US" dirty="0"/>
              <a:t>application, ‘my_application.py’. Suppose that </a:t>
            </a:r>
            <a:r>
              <a:rPr lang="en-US" dirty="0" smtClean="0"/>
              <a:t>the application 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sz="1200" dirty="0"/>
              <a:t>Imports some Python modules,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Loads a dataset,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Sets up a neural network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Trains it, and</a:t>
            </a:r>
          </a:p>
          <a:p>
            <a:pPr lvl="1">
              <a:buFont typeface="+mj-lt"/>
              <a:buAutoNum type="arabicPeriod"/>
            </a:pPr>
            <a:r>
              <a:rPr lang="en-US" sz="1200" dirty="0"/>
              <a:t>Writes the resultant model weights into a file. </a:t>
            </a:r>
          </a:p>
          <a:p>
            <a:r>
              <a:rPr lang="en-US" dirty="0"/>
              <a:t>S</a:t>
            </a:r>
            <a:r>
              <a:rPr lang="en-US" dirty="0" smtClean="0"/>
              <a:t>ubmit Python </a:t>
            </a:r>
            <a:r>
              <a:rPr lang="en-US" dirty="0"/>
              <a:t>application as a job to the queue.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the same folder, use your favorite text editor and create a file “</a:t>
            </a:r>
            <a:r>
              <a:rPr lang="en-US" dirty="0" err="1"/>
              <a:t>myjob</a:t>
            </a:r>
            <a:r>
              <a:rPr lang="en-US" dirty="0"/>
              <a:t>” script. </a:t>
            </a:r>
            <a:endParaRPr lang="en-US" dirty="0" smtClean="0"/>
          </a:p>
          <a:p>
            <a:pPr lvl="1"/>
            <a:r>
              <a:rPr lang="en-US" dirty="0" smtClean="0"/>
              <a:t>Or </a:t>
            </a:r>
            <a:r>
              <a:rPr lang="en-US" dirty="0"/>
              <a:t>you can use %%</a:t>
            </a:r>
            <a:r>
              <a:rPr lang="en-US" dirty="0" err="1"/>
              <a:t>writefile</a:t>
            </a:r>
            <a:r>
              <a:rPr lang="en-US" dirty="0"/>
              <a:t> &lt;name of your file&gt; to create a new file in </a:t>
            </a:r>
            <a:r>
              <a:rPr lang="en-US" dirty="0" err="1"/>
              <a:t>Jupyter</a:t>
            </a:r>
            <a:r>
              <a:rPr lang="en-US" dirty="0"/>
              <a:t> cell. Then add the following two lines: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99503" y="5255908"/>
            <a:ext cx="7411065" cy="954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3439" y="5390724"/>
            <a:ext cx="52971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C</a:t>
            </a:r>
            <a:r>
              <a:rPr lang="en-US" sz="800" dirty="0" smtClean="0">
                <a:solidFill>
                  <a:srgbClr val="7030A0"/>
                </a:solidFill>
              </a:rPr>
              <a:t>reates </a:t>
            </a:r>
            <a:r>
              <a:rPr lang="en-US" sz="800" dirty="0">
                <a:solidFill>
                  <a:srgbClr val="7030A0"/>
                </a:solidFill>
              </a:rPr>
              <a:t>a file with name in front of it and then writes all the lines after the command to the file.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3439" y="5549575"/>
            <a:ext cx="4977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</a:rPr>
              <a:t>E</a:t>
            </a:r>
            <a:r>
              <a:rPr lang="en-US" sz="800" dirty="0" smtClean="0">
                <a:solidFill>
                  <a:srgbClr val="7030A0"/>
                </a:solidFill>
              </a:rPr>
              <a:t>nsures </a:t>
            </a:r>
            <a:r>
              <a:rPr lang="en-US" sz="800" dirty="0">
                <a:solidFill>
                  <a:srgbClr val="7030A0"/>
                </a:solidFill>
              </a:rPr>
              <a:t>that the script runs in the same directory as where you have submitted 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3439" y="5732984"/>
            <a:ext cx="48640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Runs </a:t>
            </a:r>
            <a:r>
              <a:rPr lang="en-US" sz="8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Python application</a:t>
            </a:r>
            <a:endParaRPr lang="en-US" sz="800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4330" y="6267373"/>
            <a:ext cx="329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Now submit this job :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996377" y="6226913"/>
            <a:ext cx="139704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!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qsub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myjob</a:t>
            </a:r>
            <a:endParaRPr lang="en-US" sz="1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66768" y="190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5658" y="6273775"/>
            <a:ext cx="3438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Output  of the job </a:t>
            </a:r>
            <a:r>
              <a:rPr lang="en-US" sz="1100" dirty="0" smtClean="0"/>
              <a:t>:     </a:t>
            </a:r>
            <a:r>
              <a:rPr lang="en-US" sz="1400" dirty="0"/>
              <a:t>[numbers].</a:t>
            </a:r>
            <a:r>
              <a:rPr lang="en-US" sz="1400" dirty="0" err="1"/>
              <a:t>cXXX</a:t>
            </a:r>
            <a:r>
              <a:rPr lang="en-US" sz="1400" dirty="0"/>
              <a:t>"</a:t>
            </a:r>
            <a:endParaRPr lang="en-US" sz="11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Queue </a:t>
            </a:r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When the </a:t>
            </a:r>
            <a:r>
              <a:rPr lang="en-US" dirty="0"/>
              <a:t>job has been placed in the queue, you can find the current status of the job by </a:t>
            </a:r>
            <a:r>
              <a:rPr lang="en-US" dirty="0" smtClean="0"/>
              <a:t>running the </a:t>
            </a:r>
            <a:r>
              <a:rPr lang="en-US" dirty="0"/>
              <a:t>following command in a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56" y="4226743"/>
            <a:ext cx="8769783" cy="129518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959646" y="5188330"/>
            <a:ext cx="221226" cy="30387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67567" y="4165522"/>
            <a:ext cx="3797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R: </a:t>
            </a:r>
            <a:r>
              <a:rPr lang="en-US" sz="1000" dirty="0" err="1" smtClean="0"/>
              <a:t>Runnig</a:t>
            </a:r>
            <a:endParaRPr lang="en-US" sz="1000" dirty="0" smtClean="0"/>
          </a:p>
          <a:p>
            <a:r>
              <a:rPr lang="en-US" sz="1000" dirty="0" smtClean="0"/>
              <a:t>E: Error or a transition to a normal job</a:t>
            </a:r>
          </a:p>
          <a:p>
            <a:r>
              <a:rPr lang="en-US" sz="1000" dirty="0" smtClean="0"/>
              <a:t>Q: Queued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9579078" y="3985321"/>
            <a:ext cx="2435942" cy="914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120" y="540289"/>
            <a:ext cx="1791302" cy="17191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job </a:t>
            </a:r>
            <a:r>
              <a:rPr lang="en-US" dirty="0"/>
              <a:t>is </a:t>
            </a:r>
            <a:r>
              <a:rPr lang="en-US" dirty="0" smtClean="0"/>
              <a:t>completed</a:t>
            </a:r>
          </a:p>
          <a:p>
            <a:pPr lvl="1"/>
            <a:r>
              <a:rPr lang="en-US" dirty="0" smtClean="0"/>
              <a:t>Output: </a:t>
            </a:r>
            <a:r>
              <a:rPr lang="en-US" dirty="0"/>
              <a:t>[Job Name].o[Job ID]. </a:t>
            </a: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myjob.o12345</a:t>
            </a:r>
          </a:p>
          <a:p>
            <a:pPr lvl="1"/>
            <a:r>
              <a:rPr lang="en-US" dirty="0" smtClean="0"/>
              <a:t>Error: </a:t>
            </a:r>
            <a:r>
              <a:rPr lang="en-US" dirty="0"/>
              <a:t>[Job Name].e[Job ID].  </a:t>
            </a:r>
            <a:r>
              <a:rPr lang="en-US" dirty="0" smtClean="0"/>
              <a:t>           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myjob.e12345</a:t>
            </a:r>
          </a:p>
          <a:p>
            <a:endParaRPr lang="en-US" dirty="0" smtClean="0"/>
          </a:p>
          <a:p>
            <a:r>
              <a:rPr lang="en-US" dirty="0" smtClean="0"/>
              <a:t>[Job Name]: the </a:t>
            </a:r>
            <a:r>
              <a:rPr lang="en-US" dirty="0"/>
              <a:t>script name, or a </a:t>
            </a:r>
            <a:r>
              <a:rPr lang="en-US" dirty="0" smtClean="0"/>
              <a:t>custom name.</a:t>
            </a:r>
          </a:p>
          <a:p>
            <a:r>
              <a:rPr lang="en-US" dirty="0" smtClean="0"/>
              <a:t>[</a:t>
            </a:r>
            <a:r>
              <a:rPr lang="en-US" dirty="0"/>
              <a:t>Job </a:t>
            </a:r>
            <a:r>
              <a:rPr lang="en-US" dirty="0" smtClean="0"/>
              <a:t>ID]: the </a:t>
            </a:r>
            <a:r>
              <a:rPr lang="en-US" dirty="0"/>
              <a:t>number </a:t>
            </a:r>
            <a:r>
              <a:rPr lang="en-US" dirty="0" smtClean="0"/>
              <a:t>that got </a:t>
            </a:r>
            <a:r>
              <a:rPr lang="en-US" dirty="0"/>
              <a:t>from the output of </a:t>
            </a:r>
            <a:r>
              <a:rPr lang="en-US" dirty="0" smtClean="0"/>
              <a:t>the </a:t>
            </a:r>
            <a:r>
              <a:rPr lang="en-US" dirty="0" err="1" smtClean="0"/>
              <a:t>qsub</a:t>
            </a:r>
            <a:r>
              <a:rPr lang="en-US" dirty="0" smtClean="0"/>
              <a:t> command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%cat command: see </a:t>
            </a:r>
            <a:r>
              <a:rPr lang="en-US" dirty="0"/>
              <a:t>the content of a </a:t>
            </a:r>
            <a:r>
              <a:rPr lang="en-US" dirty="0" smtClean="0"/>
              <a:t>file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41" y="5396066"/>
            <a:ext cx="1655814" cy="359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35" y="4610283"/>
            <a:ext cx="3335664" cy="1930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2372"/>
          </a:xfrm>
        </p:spPr>
        <p:txBody>
          <a:bodyPr>
            <a:normAutofit/>
          </a:bodyPr>
          <a:lstStyle/>
          <a:p>
            <a:r>
              <a:rPr lang="en-US" dirty="0"/>
              <a:t>!</a:t>
            </a:r>
            <a:r>
              <a:rPr lang="en-US" dirty="0" err="1"/>
              <a:t>qsub</a:t>
            </a:r>
            <a:r>
              <a:rPr lang="en-US" dirty="0"/>
              <a:t> &lt;</a:t>
            </a:r>
            <a:r>
              <a:rPr lang="en-US" dirty="0" smtClean="0"/>
              <a:t>file&gt;command can </a:t>
            </a:r>
            <a:r>
              <a:rPr lang="en-US" dirty="0"/>
              <a:t>take a variety of parameters that </a:t>
            </a:r>
            <a:r>
              <a:rPr lang="en-US" dirty="0" smtClean="0"/>
              <a:t>we </a:t>
            </a:r>
            <a:r>
              <a:rPr lang="en-US" dirty="0"/>
              <a:t>can set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     </a:t>
            </a:r>
            <a:r>
              <a:rPr lang="en-US" dirty="0" smtClean="0">
                <a:solidFill>
                  <a:srgbClr val="002060"/>
                </a:solidFill>
              </a:rPr>
              <a:t>Above command </a:t>
            </a:r>
            <a:r>
              <a:rPr lang="en-US" dirty="0">
                <a:solidFill>
                  <a:srgbClr val="002060"/>
                </a:solidFill>
              </a:rPr>
              <a:t>requests a wall clock time limit of 24 hours and </a:t>
            </a:r>
            <a:r>
              <a:rPr lang="en-US" dirty="0" smtClean="0">
                <a:solidFill>
                  <a:srgbClr val="002060"/>
                </a:solidFill>
              </a:rPr>
              <a:t>passes    a </a:t>
            </a:r>
            <a:r>
              <a:rPr lang="en-US" dirty="0">
                <a:solidFill>
                  <a:srgbClr val="002060"/>
                </a:solidFill>
              </a:rPr>
              <a:t>command </a:t>
            </a:r>
            <a:r>
              <a:rPr lang="en-US" dirty="0" smtClean="0">
                <a:solidFill>
                  <a:srgbClr val="002060"/>
                </a:solidFill>
              </a:rPr>
              <a:t>line argument </a:t>
            </a:r>
            <a:r>
              <a:rPr lang="en-US" dirty="0">
                <a:solidFill>
                  <a:srgbClr val="002060"/>
                </a:solidFill>
              </a:rPr>
              <a:t>equal to "13.2" to the </a:t>
            </a:r>
            <a:r>
              <a:rPr lang="en-US" dirty="0" smtClean="0">
                <a:solidFill>
                  <a:srgbClr val="002060"/>
                </a:solidFill>
              </a:rPr>
              <a:t>job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Submit </a:t>
            </a:r>
            <a:r>
              <a:rPr lang="en-US" dirty="0"/>
              <a:t>Several Job to </a:t>
            </a:r>
            <a:r>
              <a:rPr lang="en-US" dirty="0" err="1" smtClean="0"/>
              <a:t>Devcloud</a:t>
            </a:r>
            <a:endParaRPr lang="en-US" dirty="0" smtClean="0"/>
          </a:p>
          <a:p>
            <a:pPr lvl="1"/>
            <a:r>
              <a:rPr lang="en-US" dirty="0"/>
              <a:t>All jobs will run simultaneously : If enough compute servers are available. </a:t>
            </a:r>
          </a:p>
          <a:p>
            <a:pPr lvl="1"/>
            <a:r>
              <a:rPr lang="en-US" dirty="0"/>
              <a:t>Otherwise, they will stay in the queue waiting for their turn to run.</a:t>
            </a:r>
          </a:p>
          <a:p>
            <a:pPr lvl="1"/>
            <a:endParaRPr lang="en-US" dirty="0" smtClean="0"/>
          </a:p>
          <a:p>
            <a:pPr lvl="1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12" y="2605088"/>
            <a:ext cx="6858000" cy="7334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65399" y="4156884"/>
            <a:ext cx="708461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https://devcloud.intel.com/datacenter/learn/advanced-queue/job-parameters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7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earn </a:t>
            </a:r>
            <a:r>
              <a:rPr lang="en-US" dirty="0"/>
              <a:t>the fundamentals of </a:t>
            </a:r>
            <a:r>
              <a:rPr lang="en-US" dirty="0" err="1" smtClean="0"/>
              <a:t>DevCloud</a:t>
            </a:r>
            <a:r>
              <a:rPr lang="en-US" dirty="0" smtClean="0"/>
              <a:t>.</a:t>
            </a:r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to access to hardware platforms hosted in Intel’s cloud environment.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245" y="3484663"/>
            <a:ext cx="36576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484663"/>
            <a:ext cx="3305175" cy="24193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earn </a:t>
            </a:r>
            <a:r>
              <a:rPr lang="en-US" dirty="0"/>
              <a:t>about the </a:t>
            </a:r>
            <a:r>
              <a:rPr lang="en-US" dirty="0" smtClean="0"/>
              <a:t>Pool </a:t>
            </a:r>
            <a:r>
              <a:rPr lang="en-US" dirty="0"/>
              <a:t>of </a:t>
            </a:r>
            <a:r>
              <a:rPr lang="en-US" dirty="0" smtClean="0"/>
              <a:t>Compute </a:t>
            </a:r>
            <a:r>
              <a:rPr lang="en-US" dirty="0"/>
              <a:t>S</a:t>
            </a:r>
            <a:r>
              <a:rPr lang="en-US" dirty="0" smtClean="0"/>
              <a:t>ervers </a:t>
            </a:r>
            <a:r>
              <a:rPr lang="en-US" dirty="0"/>
              <a:t>A</a:t>
            </a:r>
            <a:r>
              <a:rPr lang="en-US" dirty="0" smtClean="0"/>
              <a:t>vailable </a:t>
            </a:r>
            <a:r>
              <a:rPr lang="en-US" dirty="0"/>
              <a:t>for </a:t>
            </a:r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75039" y="1991032"/>
            <a:ext cx="7189838" cy="47637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onnect </a:t>
            </a:r>
            <a:r>
              <a:rPr lang="en-US" dirty="0"/>
              <a:t>through the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notebook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 folder </a:t>
            </a:r>
            <a:r>
              <a:rPr lang="en-US" dirty="0"/>
              <a:t>in your home directory </a:t>
            </a:r>
            <a:r>
              <a:rPr lang="en-US" dirty="0" smtClean="0"/>
              <a:t>: </a:t>
            </a:r>
            <a:r>
              <a:rPr lang="en-US" dirty="0"/>
              <a:t>/</a:t>
            </a:r>
            <a:r>
              <a:rPr lang="en-US" i="1" dirty="0" err="1"/>
              <a:t>tmp</a:t>
            </a:r>
            <a:r>
              <a:rPr lang="en-US" dirty="0" smtClean="0"/>
              <a:t>. </a:t>
            </a:r>
            <a:r>
              <a:rPr lang="en-US" dirty="0">
                <a:solidFill>
                  <a:srgbClr val="FF0000"/>
                </a:solidFill>
              </a:rPr>
              <a:t>Do not use this folder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Home </a:t>
            </a:r>
            <a:r>
              <a:rPr lang="en-US" dirty="0"/>
              <a:t>folder is NFS-shared between the login node and the compute nodes. </a:t>
            </a:r>
            <a:endParaRPr lang="en-US" dirty="0" smtClean="0"/>
          </a:p>
          <a:p>
            <a:pPr lvl="1"/>
            <a:r>
              <a:rPr lang="en-US" dirty="0" smtClean="0"/>
              <a:t>Each account </a:t>
            </a:r>
            <a:r>
              <a:rPr lang="en-US" dirty="0"/>
              <a:t>on </a:t>
            </a:r>
            <a:r>
              <a:rPr lang="en-US" dirty="0" err="1"/>
              <a:t>DevCloud</a:t>
            </a:r>
            <a:r>
              <a:rPr lang="en-US" dirty="0"/>
              <a:t> </a:t>
            </a:r>
            <a:r>
              <a:rPr lang="en-US" dirty="0" smtClean="0"/>
              <a:t>have </a:t>
            </a:r>
            <a:r>
              <a:rPr lang="en-US" dirty="0"/>
              <a:t>a storage quota.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       The current </a:t>
            </a:r>
            <a:r>
              <a:rPr lang="en-US" dirty="0"/>
              <a:t>usage 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                  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                            You </a:t>
            </a:r>
            <a:r>
              <a:rPr lang="en-US" dirty="0">
                <a:solidFill>
                  <a:srgbClr val="002060"/>
                </a:solidFill>
              </a:rPr>
              <a:t>are free to write data up to this </a:t>
            </a:r>
            <a:r>
              <a:rPr lang="en-US" dirty="0" smtClean="0">
                <a:solidFill>
                  <a:srgbClr val="002060"/>
                </a:solidFill>
              </a:rPr>
              <a:t>limit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108" y="313096"/>
            <a:ext cx="1729504" cy="220887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30404" y="3720980"/>
            <a:ext cx="3999395" cy="954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175" y="4983900"/>
            <a:ext cx="662057" cy="6191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Transferring Data B</a:t>
            </a:r>
            <a:r>
              <a:rPr lang="en-US" dirty="0" smtClean="0"/>
              <a:t>etween Local </a:t>
            </a:r>
            <a:r>
              <a:rPr lang="en-US" dirty="0"/>
              <a:t>M</a:t>
            </a:r>
            <a:r>
              <a:rPr lang="en-US" dirty="0" smtClean="0"/>
              <a:t>achine </a:t>
            </a:r>
            <a:r>
              <a:rPr lang="en-US" dirty="0"/>
              <a:t>and </a:t>
            </a:r>
            <a:r>
              <a:rPr lang="en-US" dirty="0" err="1" smtClean="0"/>
              <a:t>DevCloud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Upload</a:t>
            </a:r>
          </a:p>
          <a:p>
            <a:pPr lvl="1"/>
            <a:r>
              <a:rPr lang="en-US" dirty="0" smtClean="0"/>
              <a:t>Zip </a:t>
            </a:r>
            <a:r>
              <a:rPr lang="en-US" dirty="0"/>
              <a:t>your working directory in your local machine and upload it to </a:t>
            </a:r>
            <a:r>
              <a:rPr lang="en-US" dirty="0" err="1"/>
              <a:t>Jupyter</a:t>
            </a:r>
            <a:r>
              <a:rPr lang="en-US" dirty="0"/>
              <a:t> environment as follow (the red circle):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006" y="3191414"/>
            <a:ext cx="7006368" cy="36665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372600" y="3191414"/>
            <a:ext cx="27137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upload a test.zip to the </a:t>
            </a:r>
            <a:r>
              <a:rPr lang="en-US" sz="16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DevCloud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then we unzip it with following command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999407" y="4782994"/>
            <a:ext cx="1710453" cy="98095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712589" y="4052119"/>
            <a:ext cx="284087" cy="61657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Data Between Local Machine and </a:t>
            </a:r>
            <a:r>
              <a:rPr lang="en-US" dirty="0" err="1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</a:p>
          <a:p>
            <a:pPr lvl="1"/>
            <a:r>
              <a:rPr lang="en-US" dirty="0"/>
              <a:t>download the content of /test directory (</a:t>
            </a:r>
            <a:r>
              <a:rPr lang="en-US" dirty="0" err="1"/>
              <a:t>a.c</a:t>
            </a:r>
            <a:r>
              <a:rPr lang="en-US" dirty="0"/>
              <a:t> </a:t>
            </a:r>
            <a:r>
              <a:rPr lang="en-US" dirty="0" smtClean="0"/>
              <a:t>file) =&gt; right </a:t>
            </a:r>
            <a:r>
              <a:rPr lang="en-US" dirty="0"/>
              <a:t>click on the file and select download. It will download the file to your local </a:t>
            </a:r>
            <a:r>
              <a:rPr lang="en-US" dirty="0" smtClean="0"/>
              <a:t>machine.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08" y="3229718"/>
            <a:ext cx="3960249" cy="340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25" y="3742096"/>
            <a:ext cx="1115620" cy="974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8312" y="4831209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linkClick r:id="rId4"/>
              </a:rPr>
              <a:t>https://www.youtube.com/watch?v=aFnC_u0qdz0</a:t>
            </a:r>
            <a:endParaRPr lang="en-US" sz="14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</a:t>
            </a:r>
            <a:r>
              <a:rPr lang="en-US" dirty="0" smtClean="0"/>
              <a:t>Through SSH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r>
              <a:rPr lang="en-US" dirty="0" smtClean="0"/>
              <a:t>For windows user :the </a:t>
            </a:r>
            <a:r>
              <a:rPr lang="en-US" dirty="0"/>
              <a:t>best way is to use Cygwin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Cygwin: a </a:t>
            </a:r>
            <a:r>
              <a:rPr lang="en-US" dirty="0"/>
              <a:t>Linux like environment in Windows. </a:t>
            </a:r>
            <a:r>
              <a:rPr lang="en-US" dirty="0" smtClean="0"/>
              <a:t>=&gt; type </a:t>
            </a:r>
            <a:r>
              <a:rPr lang="en-US" dirty="0"/>
              <a:t>Linux </a:t>
            </a:r>
            <a:r>
              <a:rPr lang="en-US" dirty="0" smtClean="0"/>
              <a:t>commands</a:t>
            </a:r>
          </a:p>
          <a:p>
            <a:r>
              <a:rPr lang="en-US" dirty="0"/>
              <a:t>C</a:t>
            </a:r>
            <a:r>
              <a:rPr lang="en-US" dirty="0" smtClean="0"/>
              <a:t>lick </a:t>
            </a:r>
            <a:r>
              <a:rPr lang="en-US" dirty="0"/>
              <a:t>on Windows* with </a:t>
            </a:r>
            <a:r>
              <a:rPr lang="en-US" dirty="0" smtClean="0"/>
              <a:t>Cygwin</a:t>
            </a:r>
            <a:r>
              <a:rPr lang="en-US" dirty="0"/>
              <a:t> </a:t>
            </a:r>
            <a:r>
              <a:rPr lang="en-US" dirty="0" smtClean="0"/>
              <a:t>: see the following page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22876" y="2389240"/>
            <a:ext cx="3469124" cy="20922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95619" y="3016045"/>
            <a:ext cx="1113504" cy="81116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99754" y="3984753"/>
            <a:ext cx="1119289" cy="12267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01824" y="2545445"/>
            <a:ext cx="6673645" cy="3967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2877" y="5359456"/>
            <a:ext cx="3469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Follow </a:t>
            </a:r>
            <a:r>
              <a:rPr lang="en-US" sz="1200" dirty="0"/>
              <a:t>the instructions from this link</a:t>
            </a:r>
            <a:r>
              <a:rPr lang="en-US" sz="1200" dirty="0" smtClean="0"/>
              <a:t>:</a:t>
            </a:r>
          </a:p>
          <a:p>
            <a:endParaRPr lang="en-US" sz="1200" dirty="0"/>
          </a:p>
          <a:p>
            <a:r>
              <a:rPr lang="en-US" sz="1200" b="1" u="sng" dirty="0">
                <a:hlinkClick r:id="rId4"/>
              </a:rPr>
              <a:t>https://devcloud.intel.com/datacenter/learn/connect-with-ssh-windows-cygwin/</a:t>
            </a:r>
            <a:endParaRPr lang="en-US" sz="1200" b="1" dirty="0"/>
          </a:p>
          <a:p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674" y="5121351"/>
            <a:ext cx="1557338" cy="65611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9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Cygwin in Windows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398084"/>
            <a:ext cx="8915400" cy="475936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 dirty="0"/>
              <a:t>D</a:t>
            </a:r>
            <a:r>
              <a:rPr lang="en-US" sz="1400" dirty="0" smtClean="0"/>
              <a:t>ownload </a:t>
            </a:r>
            <a:r>
              <a:rPr lang="en-US" sz="1400" dirty="0"/>
              <a:t>the script by clicking on </a:t>
            </a:r>
            <a:r>
              <a:rPr lang="en-US" sz="1400" dirty="0" err="1"/>
              <a:t>install_Cygwin</a:t>
            </a:r>
            <a:r>
              <a:rPr lang="en-US" sz="1400" dirty="0"/>
              <a:t> in the automated installation and run the </a:t>
            </a:r>
            <a:r>
              <a:rPr lang="en-US" sz="1400" dirty="0" smtClean="0"/>
              <a:t>script</a:t>
            </a:r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r>
              <a:rPr lang="en-US" sz="1400" dirty="0"/>
              <a:t>Select more info, and then select Run anyway button. 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A</a:t>
            </a:r>
            <a:r>
              <a:rPr lang="en-US" sz="1400" dirty="0" smtClean="0"/>
              <a:t> </a:t>
            </a:r>
            <a:r>
              <a:rPr lang="en-US" sz="1400" dirty="0"/>
              <a:t>command prompt will appear. When asks for proxy, just press </a:t>
            </a:r>
            <a:r>
              <a:rPr lang="en-US" sz="1400" dirty="0" smtClean="0"/>
              <a:t>enter</a:t>
            </a:r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r>
              <a:rPr lang="en-US" sz="1400" dirty="0"/>
              <a:t>S</a:t>
            </a:r>
            <a:r>
              <a:rPr lang="en-US" sz="1400" dirty="0" smtClean="0"/>
              <a:t>elect </a:t>
            </a:r>
            <a:r>
              <a:rPr lang="en-US" sz="1400" dirty="0"/>
              <a:t>the address for installation or just press enter for default </a:t>
            </a:r>
            <a:r>
              <a:rPr lang="en-US" sz="1400" dirty="0" smtClean="0"/>
              <a:t>location</a:t>
            </a:r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r>
              <a:rPr lang="en-US" sz="1400" dirty="0" smtClean="0"/>
              <a:t>click </a:t>
            </a:r>
            <a:r>
              <a:rPr lang="en-US" sz="1400" dirty="0"/>
              <a:t>on start button to see the Cygwin icon and run </a:t>
            </a:r>
            <a:r>
              <a:rPr lang="en-US" sz="1400" dirty="0" smtClean="0"/>
              <a:t>it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b="1" dirty="0"/>
              <a:t>I</a:t>
            </a:r>
            <a:r>
              <a:rPr lang="en-US" sz="1400" b="1" dirty="0" smtClean="0"/>
              <a:t>nstallation </a:t>
            </a:r>
            <a:r>
              <a:rPr lang="en-US" sz="1400" b="1" dirty="0"/>
              <a:t>of Cygwin is </a:t>
            </a:r>
            <a:r>
              <a:rPr lang="en-US" sz="1400" b="1" dirty="0" smtClean="0"/>
              <a:t>done</a:t>
            </a:r>
          </a:p>
          <a:p>
            <a:pPr marL="0" indent="0">
              <a:buNone/>
            </a:pPr>
            <a:r>
              <a:rPr lang="en-US" sz="1400" dirty="0" smtClean="0"/>
              <a:t>you </a:t>
            </a:r>
            <a:r>
              <a:rPr lang="en-US" sz="1400" dirty="0"/>
              <a:t>will see the following directories in the installation location and it is similar to the Linux environment: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032" y="1662563"/>
            <a:ext cx="2010530" cy="75470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841658" y="2678974"/>
            <a:ext cx="3313471" cy="45048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9623323" y="3191241"/>
            <a:ext cx="2208404" cy="110794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82" y="4026342"/>
            <a:ext cx="3160904" cy="10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5210136" y="5511545"/>
            <a:ext cx="3677264" cy="129181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onfigure </a:t>
            </a:r>
            <a:r>
              <a:rPr lang="en-US" dirty="0"/>
              <a:t>the </a:t>
            </a:r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309" y="1821425"/>
            <a:ext cx="8915400" cy="4689988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unch </a:t>
            </a:r>
            <a:r>
              <a:rPr lang="en-US" dirty="0"/>
              <a:t>Cygwin, you have access to a Linux-like environment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finish the setup of connection to the Intel® </a:t>
            </a:r>
            <a:r>
              <a:rPr lang="en-US" dirty="0" err="1"/>
              <a:t>DevCloud</a:t>
            </a:r>
            <a:r>
              <a:rPr lang="en-US" dirty="0"/>
              <a:t>, proceed to the article Connect from Linux/</a:t>
            </a:r>
            <a:r>
              <a:rPr lang="en-US" dirty="0" err="1"/>
              <a:t>macOS</a:t>
            </a:r>
            <a:r>
              <a:rPr lang="en-US" dirty="0"/>
              <a:t>/Cygwin (SSH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sz="1600" b="1" dirty="0" smtClean="0"/>
              <a:t>             </a:t>
            </a:r>
            <a:r>
              <a:rPr lang="en-US" sz="1600" b="1" u="sng" dirty="0">
                <a:hlinkClick r:id="rId2"/>
              </a:rPr>
              <a:t> </a:t>
            </a:r>
            <a:r>
              <a:rPr lang="en-US" sz="1600" b="1" u="sng" dirty="0">
                <a:hlinkClick r:id="rId2"/>
              </a:rPr>
              <a:t>https://devcloud.intel.com/datacenter/learn/connect-with-ssh-linux-macos</a:t>
            </a:r>
            <a:r>
              <a:rPr lang="en-US" sz="1600" b="1" u="sng" dirty="0" smtClean="0">
                <a:hlinkClick r:id="rId2"/>
              </a:rPr>
              <a:t>/</a:t>
            </a:r>
            <a:endParaRPr lang="en-US" sz="1600" b="1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The easiest method to set up SSH connection to is by downloading and running an automated installer.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114799" y="2165476"/>
            <a:ext cx="3957125" cy="18736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Installer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51819"/>
            <a:ext cx="8915400" cy="48817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installer will add SSH configuration entries to </a:t>
            </a:r>
            <a:r>
              <a:rPr lang="en-US" i="1" dirty="0"/>
              <a:t>~/.</a:t>
            </a:r>
            <a:r>
              <a:rPr lang="en-US" i="1" dirty="0" err="1" smtClean="0"/>
              <a:t>ssh</a:t>
            </a:r>
            <a:r>
              <a:rPr lang="en-US" i="1" dirty="0" smtClean="0"/>
              <a:t>/</a:t>
            </a:r>
            <a:r>
              <a:rPr lang="en-US" i="1" dirty="0" err="1" smtClean="0"/>
              <a:t>config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Create </a:t>
            </a:r>
            <a:r>
              <a:rPr lang="en-US" dirty="0"/>
              <a:t>a private SSH key file inside </a:t>
            </a:r>
            <a:r>
              <a:rPr lang="en-US" i="1" dirty="0"/>
              <a:t>~/.</a:t>
            </a:r>
            <a:r>
              <a:rPr lang="en-US" i="1" dirty="0" err="1"/>
              <a:t>ssh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/>
              <a:t>This method works best if you have only one </a:t>
            </a:r>
            <a:r>
              <a:rPr lang="en-US" dirty="0" smtClean="0"/>
              <a:t>account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Download and save the automatic installer script customized for your account</a:t>
            </a:r>
            <a:r>
              <a:rPr lang="en-US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Now</a:t>
            </a:r>
            <a:r>
              <a:rPr lang="en-US" dirty="0"/>
              <a:t>, if you run </a:t>
            </a:r>
            <a:r>
              <a:rPr lang="en-US" i="1" dirty="0"/>
              <a:t>ls</a:t>
            </a:r>
            <a:r>
              <a:rPr lang="en-US" dirty="0"/>
              <a:t> command in Cygwin, you will see </a:t>
            </a:r>
            <a:r>
              <a:rPr lang="en-US" dirty="0" smtClean="0"/>
              <a:t>it: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Execute </a:t>
            </a:r>
            <a:r>
              <a:rPr lang="en-US" dirty="0"/>
              <a:t>this script in the terminal (you may need to adjust the command according to your download location and the downloaded file name):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923" y="6338923"/>
            <a:ext cx="3700071" cy="44533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077057" y="4541524"/>
            <a:ext cx="4111625" cy="12287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28564" y="2974546"/>
            <a:ext cx="3904130" cy="1167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96522" y="3169886"/>
            <a:ext cx="304724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</a:t>
            </a:r>
            <a:r>
              <a:rPr lang="en-US" sz="1100" b="1" dirty="0" smtClean="0"/>
              <a:t>ave </a:t>
            </a:r>
            <a:r>
              <a:rPr lang="en-US" sz="1100" b="1" dirty="0"/>
              <a:t>it to the installation directory of your Cygwin, inside your home directory as you can access it </a:t>
            </a:r>
            <a:r>
              <a:rPr lang="en-US" sz="1100" b="1" dirty="0" smtClean="0"/>
              <a:t>easily</a:t>
            </a:r>
            <a:endParaRPr lang="en-US" sz="1100" b="1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9300612" y="3856771"/>
            <a:ext cx="2567828" cy="12179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</a:t>
            </a:r>
            <a:r>
              <a:rPr lang="en-US" dirty="0" err="1" smtClean="0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636" y="2187991"/>
            <a:ext cx="8915400" cy="3777622"/>
          </a:xfrm>
        </p:spPr>
        <p:txBody>
          <a:bodyPr/>
          <a:lstStyle/>
          <a:p>
            <a:pPr>
              <a:buFont typeface="Wingdings 3" charset="2"/>
              <a:buAutoNum type="arabicPeriod" startAt="4"/>
            </a:pPr>
            <a:r>
              <a:rPr lang="en-US" dirty="0" smtClean="0"/>
              <a:t>log </a:t>
            </a:r>
            <a:r>
              <a:rPr lang="en-US" dirty="0"/>
              <a:t>in to your login </a:t>
            </a:r>
            <a:r>
              <a:rPr lang="en-US" dirty="0" smtClean="0"/>
              <a:t>node using </a:t>
            </a: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devcloud</a:t>
            </a:r>
            <a:r>
              <a:rPr lang="en-US" dirty="0" smtClean="0"/>
              <a:t> command in </a:t>
            </a:r>
            <a:r>
              <a:rPr lang="en-US" dirty="0"/>
              <a:t>the Intel® </a:t>
            </a:r>
            <a:r>
              <a:rPr lang="en-US" dirty="0" err="1"/>
              <a:t>DevCloud</a:t>
            </a:r>
            <a:r>
              <a:rPr lang="en-US" dirty="0"/>
              <a:t> without a password. Upon the first login, you will be asked to add the </a:t>
            </a:r>
            <a:r>
              <a:rPr lang="en-US" dirty="0" err="1"/>
              <a:t>hostdevcloud</a:t>
            </a:r>
            <a:r>
              <a:rPr lang="en-US" dirty="0"/>
              <a:t> to the list of known hosts. Answer "yes</a:t>
            </a:r>
            <a:r>
              <a:rPr lang="en-US" dirty="0" smtClean="0"/>
              <a:t>":</a:t>
            </a:r>
          </a:p>
          <a:p>
            <a:pPr lvl="0">
              <a:buAutoNum type="arabicPeriod" startAt="4"/>
            </a:pPr>
            <a:endParaRPr lang="en-US" dirty="0"/>
          </a:p>
          <a:p>
            <a:pPr lvl="0">
              <a:buAutoNum type="arabicPeriod" startAt="4"/>
            </a:pPr>
            <a:endParaRPr lang="en-US" dirty="0" smtClean="0"/>
          </a:p>
          <a:p>
            <a:pPr lvl="0">
              <a:buAutoNum type="arabicPeriod" startAt="4"/>
            </a:pPr>
            <a:endParaRPr lang="en-US" dirty="0"/>
          </a:p>
          <a:p>
            <a:pPr lvl="0">
              <a:buAutoNum type="arabicPeriod" startAt="4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The </a:t>
            </a:r>
            <a:r>
              <a:rPr lang="en-US" dirty="0"/>
              <a:t>rest of commands is </a:t>
            </a:r>
            <a:r>
              <a:rPr lang="en-US" dirty="0" smtClean="0"/>
              <a:t>similar to what </a:t>
            </a:r>
            <a:r>
              <a:rPr lang="en-US" dirty="0"/>
              <a:t>we presented on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06" y="3245030"/>
            <a:ext cx="5523649" cy="960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9379" y="4346919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welcome to </a:t>
            </a:r>
            <a:r>
              <a:rPr lang="en-US" sz="2000" b="1" dirty="0" err="1">
                <a:solidFill>
                  <a:srgbClr val="0070C0"/>
                </a:solidFill>
              </a:rPr>
              <a:t>devcloud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94" y="5256293"/>
            <a:ext cx="1424642" cy="141863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2212" y="3009501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Thank you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DevCloud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06929"/>
            <a:ext cx="8915400" cy="3777622"/>
          </a:xfrm>
        </p:spPr>
        <p:txBody>
          <a:bodyPr/>
          <a:lstStyle/>
          <a:p>
            <a:r>
              <a:rPr lang="en-US" dirty="0" smtClean="0"/>
              <a:t>Run compute intensive and time consuming program</a:t>
            </a:r>
          </a:p>
          <a:p>
            <a:pPr marL="685800" lvl="1"/>
            <a:endParaRPr lang="en-US" dirty="0" smtClean="0"/>
          </a:p>
          <a:p>
            <a:pPr marL="685800" lvl="1"/>
            <a:r>
              <a:rPr lang="en-US" dirty="0" smtClean="0"/>
              <a:t>Machine learning model for image classification</a:t>
            </a:r>
          </a:p>
          <a:p>
            <a:pPr marL="1085850" lvl="2"/>
            <a:r>
              <a:rPr lang="en-US" dirty="0"/>
              <a:t>T</a:t>
            </a:r>
            <a:r>
              <a:rPr lang="en-US" dirty="0" smtClean="0"/>
              <a:t>raining phase : need more than several hours and it will be more challenge  for large date sets</a:t>
            </a:r>
          </a:p>
          <a:p>
            <a:pPr marL="1543050" lvl="3"/>
            <a:r>
              <a:rPr lang="en-US" dirty="0" smtClean="0"/>
              <a:t>Compute intensive : need </a:t>
            </a:r>
            <a:r>
              <a:rPr lang="en-US" dirty="0" err="1" smtClean="0"/>
              <a:t>powerfull</a:t>
            </a:r>
            <a:r>
              <a:rPr lang="en-US" dirty="0" smtClean="0"/>
              <a:t> CPU and also GPU</a:t>
            </a:r>
          </a:p>
          <a:p>
            <a:pPr marL="1314450" lvl="3" indent="0">
              <a:buNone/>
            </a:pPr>
            <a:r>
              <a:rPr lang="en-US" dirty="0" smtClean="0"/>
              <a:t>                                         FPGA also can accelerate the model</a:t>
            </a:r>
          </a:p>
          <a:p>
            <a:pPr marL="685800" lvl="1"/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79" y="3866094"/>
            <a:ext cx="4878542" cy="14184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3343" y="5375082"/>
            <a:ext cx="8587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Intel </a:t>
            </a:r>
            <a:r>
              <a:rPr lang="en-US" b="1" dirty="0" err="1" smtClean="0"/>
              <a:t>DevCloud</a:t>
            </a:r>
            <a:r>
              <a:rPr lang="en-US" b="1" dirty="0" smtClean="0"/>
              <a:t> </a:t>
            </a:r>
            <a:r>
              <a:rPr lang="en-US" dirty="0" smtClean="0"/>
              <a:t>is a </a:t>
            </a:r>
            <a:r>
              <a:rPr lang="en-US" dirty="0"/>
              <a:t>fantastic </a:t>
            </a:r>
            <a:r>
              <a:rPr lang="en-US" dirty="0" smtClean="0"/>
              <a:t>technology that </a:t>
            </a:r>
            <a:r>
              <a:rPr lang="en-US" dirty="0"/>
              <a:t>will assist </a:t>
            </a:r>
            <a:r>
              <a:rPr lang="en-US" dirty="0" smtClean="0"/>
              <a:t>you with acceleration of compute intensive tasks such as </a:t>
            </a:r>
            <a:r>
              <a:rPr lang="en-US" dirty="0"/>
              <a:t>your machine learning </a:t>
            </a:r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361" y="1573161"/>
            <a:ext cx="8915400" cy="3777622"/>
          </a:xfrm>
        </p:spPr>
        <p:txBody>
          <a:bodyPr>
            <a:norm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luster of </a:t>
            </a:r>
            <a:r>
              <a:rPr lang="en-US" b="1" dirty="0"/>
              <a:t>Intel® Xeon® Scalable Processors connected to GPUs and </a:t>
            </a:r>
            <a:r>
              <a:rPr lang="en-US" b="1" dirty="0" smtClean="0"/>
              <a:t>FPGAs</a:t>
            </a:r>
            <a:r>
              <a:rPr lang="en-US" b="1" dirty="0" smtClean="0"/>
              <a:t>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aking </a:t>
            </a:r>
            <a:r>
              <a:rPr lang="en-US" dirty="0"/>
              <a:t>advantage of multiple types of architectures is a challenge for developers </a:t>
            </a:r>
            <a:endParaRPr lang="en-US" dirty="0" smtClean="0"/>
          </a:p>
          <a:p>
            <a:pPr lvl="2"/>
            <a:r>
              <a:rPr lang="en-US" dirty="0"/>
              <a:t>S</a:t>
            </a:r>
            <a:r>
              <a:rPr lang="en-US" dirty="0" smtClean="0"/>
              <a:t>eparate </a:t>
            </a:r>
            <a:r>
              <a:rPr lang="en-US" dirty="0"/>
              <a:t>tools are required for each architecture and code reuse is limited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DevCloud</a:t>
            </a:r>
            <a:r>
              <a:rPr lang="en-US" dirty="0" smtClean="0"/>
              <a:t> provides </a:t>
            </a:r>
            <a:r>
              <a:rPr lang="en-US" dirty="0"/>
              <a:t>access to precompiled software optimized for Intel® architecture. </a:t>
            </a:r>
            <a:endParaRPr lang="en-US" dirty="0" smtClean="0"/>
          </a:p>
          <a:p>
            <a:r>
              <a:rPr lang="en-US" dirty="0" smtClean="0"/>
              <a:t>Intel </a:t>
            </a:r>
            <a:r>
              <a:rPr lang="en-US" dirty="0"/>
              <a:t>provided a unified, cross-architecture programming model called </a:t>
            </a:r>
            <a:r>
              <a:rPr lang="en-US" dirty="0" err="1"/>
              <a:t>oneAPI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/>
              <a:t> R</a:t>
            </a:r>
            <a:r>
              <a:rPr lang="en-US" dirty="0" smtClean="0"/>
              <a:t>educe </a:t>
            </a:r>
            <a:r>
              <a:rPr lang="en-US" dirty="0"/>
              <a:t>programming </a:t>
            </a:r>
            <a:r>
              <a:rPr lang="en-US" dirty="0" smtClean="0"/>
              <a:t>complexity.</a:t>
            </a:r>
          </a:p>
          <a:p>
            <a:pPr lvl="1"/>
            <a:r>
              <a:rPr lang="en-US" dirty="0" smtClean="0"/>
              <a:t> Minimize </a:t>
            </a:r>
            <a:r>
              <a:rPr lang="en-US" dirty="0"/>
              <a:t>the barriers to adopt new innovative hardware </a:t>
            </a:r>
            <a:r>
              <a:rPr lang="en-US" dirty="0" smtClean="0"/>
              <a:t>technology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              </a:t>
            </a:r>
            <a:r>
              <a:rPr lang="en-US" b="1" dirty="0" err="1" smtClean="0">
                <a:solidFill>
                  <a:srgbClr val="002060"/>
                </a:solidFill>
              </a:rPr>
              <a:t>oneAPI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toolkit is available on the </a:t>
            </a:r>
            <a:r>
              <a:rPr lang="en-US" b="1" dirty="0" err="1" smtClean="0">
                <a:solidFill>
                  <a:srgbClr val="002060"/>
                </a:solidFill>
              </a:rPr>
              <a:t>DevCloud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09" y="5174366"/>
            <a:ext cx="4517923" cy="15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273845" y="6223819"/>
            <a:ext cx="3797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hlinkClick r:id="rId3"/>
              </a:rPr>
              <a:t>https://www.youtube.com/watch?v=sLkS25ZdzsI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412" y="5194216"/>
            <a:ext cx="1115620" cy="9748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DevCloud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r>
              <a:rPr lang="en-US" dirty="0"/>
              <a:t>a Linux-based head node of a batch </a:t>
            </a:r>
            <a:r>
              <a:rPr lang="en-US" dirty="0" smtClean="0"/>
              <a:t>farm</a:t>
            </a:r>
            <a:r>
              <a:rPr lang="en-US" dirty="0" smtClean="0"/>
              <a:t>.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Jupyter</a:t>
            </a:r>
            <a:r>
              <a:rPr lang="en-US" dirty="0" smtClean="0"/>
              <a:t> Notebook environment</a:t>
            </a:r>
            <a:endParaRPr lang="en-US" dirty="0" smtClean="0"/>
          </a:p>
          <a:p>
            <a:r>
              <a:rPr lang="en-US" dirty="0" smtClean="0"/>
              <a:t>Set up </a:t>
            </a:r>
            <a:r>
              <a:rPr lang="en-US" dirty="0"/>
              <a:t>your code and data, compile, and submit jobs to a queue. </a:t>
            </a:r>
            <a:endParaRPr lang="en-US" dirty="0" smtClean="0"/>
          </a:p>
          <a:p>
            <a:pPr lvl="1"/>
            <a:r>
              <a:rPr lang="en-US" dirty="0" smtClean="0"/>
              <a:t>Once </a:t>
            </a:r>
            <a:r>
              <a:rPr lang="en-US" dirty="0"/>
              <a:t>the queued job completes, your results will be in your home folder.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Benefit</a:t>
            </a:r>
          </a:p>
          <a:p>
            <a:pPr lvl="1"/>
            <a:r>
              <a:rPr lang="en-US" dirty="0" smtClean="0"/>
              <a:t>Nothing </a:t>
            </a:r>
            <a:r>
              <a:rPr lang="en-US" dirty="0"/>
              <a:t>stops you from running your models </a:t>
            </a:r>
          </a:p>
          <a:p>
            <a:pPr lvl="1"/>
            <a:r>
              <a:rPr lang="en-US" dirty="0" smtClean="0"/>
              <a:t>Run the models within minutes through powerful CPU, GPU, or FPGA.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use </a:t>
            </a:r>
            <a:r>
              <a:rPr lang="en-US" dirty="0" err="1" smtClean="0"/>
              <a:t>DevCloud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18187"/>
            <a:ext cx="8915400" cy="4866968"/>
          </a:xfrm>
        </p:spPr>
        <p:txBody>
          <a:bodyPr>
            <a:normAutofit/>
          </a:bodyPr>
          <a:lstStyle/>
          <a:p>
            <a:r>
              <a:rPr lang="en-US" dirty="0"/>
              <a:t>Developers, data scientists, professors, students, start-ups and others can request access for full access to the latest Intel CPUs, GPUs, and FPGAs, Intel </a:t>
            </a:r>
            <a:r>
              <a:rPr lang="en-US" dirty="0" err="1"/>
              <a:t>oneAPI</a:t>
            </a:r>
            <a:r>
              <a:rPr lang="en-US" dirty="0"/>
              <a:t> Toolkits, and the new  programming language, Data Parallel C++ (DPC++).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b="1" dirty="0" smtClean="0">
                <a:solidFill>
                  <a:srgbClr val="002060"/>
                </a:solidFill>
              </a:rPr>
              <a:t>Access </a:t>
            </a:r>
            <a:r>
              <a:rPr lang="en-US" b="1" dirty="0">
                <a:solidFill>
                  <a:srgbClr val="002060"/>
                </a:solidFill>
              </a:rPr>
              <a:t>is free for 120 days with the possibility of an </a:t>
            </a:r>
            <a:r>
              <a:rPr lang="en-US" b="1" dirty="0" smtClean="0">
                <a:solidFill>
                  <a:srgbClr val="002060"/>
                </a:solidFill>
              </a:rPr>
              <a:t>extension</a:t>
            </a: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            The </a:t>
            </a:r>
            <a:r>
              <a:rPr lang="en-US" dirty="0"/>
              <a:t>link </a:t>
            </a:r>
            <a:r>
              <a:rPr lang="en-US" dirty="0" smtClean="0"/>
              <a:t>of </a:t>
            </a:r>
            <a:r>
              <a:rPr lang="en-US" dirty="0"/>
              <a:t>request </a:t>
            </a:r>
            <a:r>
              <a:rPr lang="en-US" dirty="0" smtClean="0"/>
              <a:t>access: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</a:t>
            </a:r>
            <a:r>
              <a:rPr lang="en-US" u="sng" dirty="0">
                <a:hlinkClick r:id="rId2"/>
              </a:rPr>
              <a:t>https://intelsoftwaresites.secure.force.com/devcloud/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63" y="4683812"/>
            <a:ext cx="1994304" cy="621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99" y="2902790"/>
            <a:ext cx="2884178" cy="16409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/>
              <a:t>DevCloud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cluster consists of multiple compute </a:t>
            </a:r>
            <a:r>
              <a:rPr lang="en-US" dirty="0" smtClean="0"/>
              <a:t>servers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torage </a:t>
            </a:r>
            <a:r>
              <a:rPr lang="en-US" dirty="0" smtClean="0"/>
              <a:t>servers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ogin </a:t>
            </a:r>
            <a:r>
              <a:rPr lang="en-US" dirty="0" smtClean="0"/>
              <a:t>node</a:t>
            </a:r>
            <a:endParaRPr lang="en-US" dirty="0"/>
          </a:p>
          <a:p>
            <a:endParaRPr lang="en-US" dirty="0"/>
          </a:p>
        </p:txBody>
      </p:sp>
      <p:pic>
        <p:nvPicPr>
          <p:cNvPr id="4" name="Graphic 6"/>
          <p:cNvPicPr/>
          <p:nvPr/>
        </p:nvPicPr>
        <p:blipFill>
          <a:blip r:embed="rId2">
            <a:extLst>
              <a:ext uri="{96DAC541-7B7A-43D3-8B79-37D633B846F1}">
                <asvg:svgBlip xmlns:lc="http://schemas.openxmlformats.org/drawingml/2006/lockedCanvas" xmlns:asvg="http://schemas.microsoft.com/office/drawing/2016/SVG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r:embed="rId10"/>
              </a:ext>
            </a:extLst>
          </a:blip>
          <a:stretch>
            <a:fillRect/>
          </a:stretch>
        </p:blipFill>
        <p:spPr>
          <a:xfrm>
            <a:off x="4436475" y="3065313"/>
            <a:ext cx="7204588" cy="33773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02950" y="4016305"/>
            <a:ext cx="1335819" cy="86579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05461" y="2997642"/>
            <a:ext cx="2480807" cy="372916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02950" y="5561509"/>
            <a:ext cx="1640619" cy="57638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the </a:t>
            </a:r>
            <a:r>
              <a:rPr lang="en-US" dirty="0" err="1" smtClean="0"/>
              <a:t>DevCloud</a:t>
            </a:r>
            <a:r>
              <a:rPr lang="en-US" dirty="0" smtClean="0"/>
              <a:t>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987" y="1830907"/>
            <a:ext cx="8915400" cy="3777622"/>
          </a:xfrm>
        </p:spPr>
        <p:txBody>
          <a:bodyPr>
            <a:norm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un </a:t>
            </a:r>
            <a:r>
              <a:rPr lang="en-US" b="1" dirty="0"/>
              <a:t>a </a:t>
            </a:r>
            <a:r>
              <a:rPr lang="en-US" b="1" dirty="0" err="1"/>
              <a:t>Jupyter</a:t>
            </a:r>
            <a:r>
              <a:rPr lang="en-US" b="1" dirty="0"/>
              <a:t> Notebook session </a:t>
            </a:r>
            <a:r>
              <a:rPr lang="en-US" dirty="0"/>
              <a:t>directly on one of the compute </a:t>
            </a:r>
            <a:r>
              <a:rPr lang="en-US" dirty="0" smtClean="0"/>
              <a:t>nodes.</a:t>
            </a:r>
          </a:p>
          <a:p>
            <a:pPr lvl="1"/>
            <a:r>
              <a:rPr lang="en-US" dirty="0" smtClean="0"/>
              <a:t>If you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the Notebook </a:t>
            </a:r>
            <a:r>
              <a:rPr lang="en-US" dirty="0" smtClean="0"/>
              <a:t>cells</a:t>
            </a:r>
            <a:r>
              <a:rPr lang="en-US" dirty="0"/>
              <a:t> </a:t>
            </a:r>
            <a:r>
              <a:rPr lang="en-US" dirty="0" smtClean="0"/>
              <a:t>=&gt; </a:t>
            </a:r>
            <a:r>
              <a:rPr lang="en-US" dirty="0"/>
              <a:t>run on an Intel Xeon Scalable processor. </a:t>
            </a:r>
            <a:endParaRPr lang="en-US" dirty="0" smtClean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may be other people connecting to your compute </a:t>
            </a:r>
            <a:r>
              <a:rPr lang="en-US" dirty="0" smtClean="0"/>
              <a:t>node =&gt; reduces </a:t>
            </a:r>
            <a:r>
              <a:rPr lang="en-US" dirty="0"/>
              <a:t>the available compute power. </a:t>
            </a:r>
          </a:p>
          <a:p>
            <a:pPr lvl="2"/>
            <a:r>
              <a:rPr lang="en-US" b="1" dirty="0">
                <a:solidFill>
                  <a:srgbClr val="002060"/>
                </a:solidFill>
              </a:rPr>
              <a:t>R</a:t>
            </a:r>
            <a:r>
              <a:rPr lang="en-US" b="1" dirty="0" smtClean="0">
                <a:solidFill>
                  <a:srgbClr val="002060"/>
                </a:solidFill>
              </a:rPr>
              <a:t>eserve </a:t>
            </a:r>
            <a:r>
              <a:rPr lang="en-US" b="1" dirty="0">
                <a:solidFill>
                  <a:srgbClr val="002060"/>
                </a:solidFill>
              </a:rPr>
              <a:t>a full node for your job and even use multiple nodes at once by submitting scripts to the job queue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phic 6"/>
          <p:cNvPicPr/>
          <p:nvPr/>
        </p:nvPicPr>
        <p:blipFill>
          <a:blip r:embed="rId2">
            <a:extLst>
              <a:ext uri="{96DAC541-7B7A-43D3-8B79-37D633B846F1}">
                <asvg:svgBlip xmlns:lc="http://schemas.openxmlformats.org/drawingml/2006/lockedCanvas" xmlns:asvg="http://schemas.microsoft.com/office/drawing/2016/SVG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r:embed="rId10"/>
              </a:ext>
            </a:extLst>
          </a:blip>
          <a:stretch>
            <a:fillRect/>
          </a:stretch>
        </p:blipFill>
        <p:spPr>
          <a:xfrm>
            <a:off x="5895387" y="4195916"/>
            <a:ext cx="5694387" cy="246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263" y="4333605"/>
            <a:ext cx="1115620" cy="9748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9263" y="5412565"/>
            <a:ext cx="48061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hlinkClick r:id="rId12"/>
              </a:rPr>
              <a:t>https://devcloud.intel.com/datacenter/learn/getting-started/</a:t>
            </a:r>
            <a:endParaRPr lang="en-US" sz="1200" b="1" dirty="0"/>
          </a:p>
          <a:p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5895387" y="4333604"/>
            <a:ext cx="1585452" cy="8135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33387" y="4262284"/>
            <a:ext cx="2684207" cy="6243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</a:t>
            </a:r>
            <a:r>
              <a:rPr lang="en-US" dirty="0" err="1" smtClean="0"/>
              <a:t>DevCloud</a:t>
            </a:r>
            <a:r>
              <a:rPr lang="en-US" dirty="0" smtClean="0"/>
              <a:t>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741" y="1764890"/>
            <a:ext cx="8915400" cy="3777622"/>
          </a:xfrm>
        </p:spPr>
        <p:txBody>
          <a:bodyPr/>
          <a:lstStyle/>
          <a:p>
            <a:r>
              <a:rPr lang="en-US" b="1" dirty="0"/>
              <a:t>Access the login node using an SSH client </a:t>
            </a:r>
            <a:r>
              <a:rPr lang="en-US" dirty="0"/>
              <a:t>in a text-based </a:t>
            </a:r>
            <a:r>
              <a:rPr lang="en-US" dirty="0" smtClean="0"/>
              <a:t>terminal</a:t>
            </a:r>
            <a:endParaRPr lang="en-US" dirty="0"/>
          </a:p>
          <a:p>
            <a:pPr lvl="1"/>
            <a:r>
              <a:rPr lang="en-US" dirty="0" smtClean="0"/>
              <a:t>Connected </a:t>
            </a:r>
            <a:r>
              <a:rPr lang="en-US" dirty="0"/>
              <a:t>to a login node with hostname login-1. </a:t>
            </a:r>
          </a:p>
          <a:p>
            <a:pPr lvl="2"/>
            <a:r>
              <a:rPr lang="en-US" dirty="0" smtClean="0"/>
              <a:t>Only </a:t>
            </a:r>
            <a:r>
              <a:rPr lang="en-US" dirty="0"/>
              <a:t>for code development and </a:t>
            </a:r>
            <a:r>
              <a:rPr lang="en-US" dirty="0" smtClean="0"/>
              <a:t>compilation.</a:t>
            </a:r>
            <a:endParaRPr lang="en-US" dirty="0"/>
          </a:p>
          <a:p>
            <a:pPr lvl="3"/>
            <a:r>
              <a:rPr lang="en-US" dirty="0" smtClean="0"/>
              <a:t>Does </a:t>
            </a:r>
            <a:r>
              <a:rPr lang="en-US" dirty="0"/>
              <a:t>not have much compute </a:t>
            </a:r>
            <a:r>
              <a:rPr lang="en-US" dirty="0" smtClean="0"/>
              <a:t>power.</a:t>
            </a:r>
            <a:endParaRPr lang="en-US" dirty="0"/>
          </a:p>
          <a:p>
            <a:pPr lvl="3"/>
            <a:r>
              <a:rPr lang="en-US" dirty="0" smtClean="0"/>
              <a:t>There </a:t>
            </a:r>
            <a:r>
              <a:rPr lang="en-US" dirty="0"/>
              <a:t>are limitations on CPU time and RAM usage on the login </a:t>
            </a:r>
            <a:r>
              <a:rPr lang="en-US" dirty="0" smtClean="0"/>
              <a:t>node</a:t>
            </a:r>
            <a:r>
              <a:rPr lang="en-US" dirty="0"/>
              <a:t>.</a:t>
            </a:r>
          </a:p>
          <a:p>
            <a:pPr lvl="3"/>
            <a:r>
              <a:rPr lang="en-US" dirty="0" smtClean="0"/>
              <a:t>The </a:t>
            </a:r>
            <a:r>
              <a:rPr lang="en-US" dirty="0"/>
              <a:t>workload will be killed if it exceeds the limit. </a:t>
            </a:r>
          </a:p>
          <a:p>
            <a:pPr lvl="3"/>
            <a:r>
              <a:rPr lang="en-US" dirty="0" smtClean="0"/>
              <a:t>Edit </a:t>
            </a:r>
            <a:r>
              <a:rPr lang="en-US" dirty="0"/>
              <a:t>code and compile </a:t>
            </a:r>
            <a:r>
              <a:rPr lang="en-US" dirty="0" smtClean="0"/>
              <a:t>applications.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srgbClr val="002060"/>
                </a:solidFill>
              </a:rPr>
              <a:t>Submit jobs to a queue for execution on compute nodes to run computational applications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Graphic 6"/>
          <p:cNvPicPr/>
          <p:nvPr/>
        </p:nvPicPr>
        <p:blipFill>
          <a:blip r:embed="rId2">
            <a:extLst>
              <a:ext uri="{96DAC541-7B7A-43D3-8B79-37D633B846F1}">
                <asvg:svgBlip xmlns:lc="http://schemas.openxmlformats.org/drawingml/2006/lockedCanvas" xmlns:asvg="http://schemas.microsoft.com/office/drawing/2016/SVG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r:embed="rId10"/>
              </a:ext>
            </a:extLst>
          </a:blip>
          <a:stretch>
            <a:fillRect/>
          </a:stretch>
        </p:blipFill>
        <p:spPr>
          <a:xfrm>
            <a:off x="3098031" y="4513007"/>
            <a:ext cx="5515897" cy="2286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12806" y="5891981"/>
            <a:ext cx="1696065" cy="79131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97362" y="5174226"/>
            <a:ext cx="985684" cy="54077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639" y="4686819"/>
            <a:ext cx="1115620" cy="9748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3928" y="5801427"/>
            <a:ext cx="3597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hlinkClick r:id="rId12"/>
              </a:rPr>
              <a:t>https://devcloud.intel.com/datacenter/learn/getting-started/</a:t>
            </a:r>
            <a:endParaRPr lang="en-US" sz="1200" b="1" dirty="0"/>
          </a:p>
          <a:p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783</TotalTime>
  <Words>1852</Words>
  <Application>Microsoft Office PowerPoint</Application>
  <PresentationFormat>Widescreen</PresentationFormat>
  <Paragraphs>262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Wisp</vt:lpstr>
      <vt:lpstr>Introduction to the Intel DevCloud</vt:lpstr>
      <vt:lpstr>Goal</vt:lpstr>
      <vt:lpstr>Why DevCloud?</vt:lpstr>
      <vt:lpstr>Intel Devcloud</vt:lpstr>
      <vt:lpstr>DevCloud Environment</vt:lpstr>
      <vt:lpstr>Who can use DevCloud?</vt:lpstr>
      <vt:lpstr>Architecture of DevCloud</vt:lpstr>
      <vt:lpstr>Access the DevCloud (I)</vt:lpstr>
      <vt:lpstr>Access the DevCloud(II)</vt:lpstr>
      <vt:lpstr>Connecting to DevCloud</vt:lpstr>
      <vt:lpstr>Connected to DevCloud</vt:lpstr>
      <vt:lpstr>I ) Connect with Jupiter Notebook</vt:lpstr>
      <vt:lpstr>Basic of Jupyter Notebook</vt:lpstr>
      <vt:lpstr>Job </vt:lpstr>
      <vt:lpstr>Creating a Job Script</vt:lpstr>
      <vt:lpstr>Submitting a Job to the Queue:</vt:lpstr>
      <vt:lpstr>Checking the Queue Status</vt:lpstr>
      <vt:lpstr>Getting the Result</vt:lpstr>
      <vt:lpstr>Qsub Parameters</vt:lpstr>
      <vt:lpstr>Learn about the Pool of Compute Servers Available for Job</vt:lpstr>
      <vt:lpstr>Data Management</vt:lpstr>
      <vt:lpstr>Transferring Data Between Local Machine and DevCloud </vt:lpstr>
      <vt:lpstr>Transferring Data Between Local Machine and DevCloud</vt:lpstr>
      <vt:lpstr>Connecting Through SSH</vt:lpstr>
      <vt:lpstr>Using Cygwin in Windows </vt:lpstr>
      <vt:lpstr>Configure the Connection</vt:lpstr>
      <vt:lpstr>Automated Installer</vt:lpstr>
      <vt:lpstr>Login to DevCloud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Intel DevCloud</dc:title>
  <dc:creator>najme nazari</dc:creator>
  <cp:lastModifiedBy>najme nazari</cp:lastModifiedBy>
  <cp:revision>47</cp:revision>
  <dcterms:created xsi:type="dcterms:W3CDTF">2020-06-17T23:02:47Z</dcterms:created>
  <dcterms:modified xsi:type="dcterms:W3CDTF">2020-06-18T18:31:25Z</dcterms:modified>
</cp:coreProperties>
</file>